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7" r:id="rId5"/>
    <p:sldId id="260" r:id="rId6"/>
    <p:sldId id="262" r:id="rId7"/>
    <p:sldId id="266" r:id="rId8"/>
    <p:sldId id="264" r:id="rId9"/>
    <p:sldId id="263" r:id="rId10"/>
    <p:sldId id="261" r:id="rId11"/>
    <p:sldId id="271" r:id="rId12"/>
    <p:sldId id="272" r:id="rId13"/>
    <p:sldId id="273" r:id="rId14"/>
    <p:sldId id="259" r:id="rId15"/>
    <p:sldId id="269" r:id="rId16"/>
    <p:sldId id="26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77-47E1-8A82-9573ABEC4581}"/>
              </c:ext>
            </c:extLst>
          </c:dPt>
          <c:dPt>
            <c:idx val="1"/>
            <c:bubble3D val="0"/>
            <c:explosion val="14"/>
            <c:spPr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77-47E1-8A82-9573ABEC4581}"/>
              </c:ext>
            </c:extLst>
          </c:dPt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7-47E1-8A82-9573ABEC4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05.06.2020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7" y="443991"/>
            <a:ext cx="3481791" cy="11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05.06.2020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8509000" y="6400799"/>
            <a:ext cx="35611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 - 201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9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29" y="103297"/>
            <a:ext cx="1888950" cy="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05.06.2020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4 базовые станции</a:t>
            </a:r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2C0F8E6A-49CE-450A-B79A-928765E21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2101606" y="2078836"/>
            <a:ext cx="3060355" cy="2249632"/>
          </a:xfrm>
          <a:prstGeom prst="rect">
            <a:avLst/>
          </a:prstGeom>
        </p:spPr>
      </p:pic>
      <p:pic>
        <p:nvPicPr>
          <p:cNvPr id="6" name="Рисунок 5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173A1291-0D61-4DEE-957B-F7F66C09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29" y="2003021"/>
            <a:ext cx="4316305" cy="25574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2290614" y="4328468"/>
            <a:ext cx="24926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Wemos D1 mini</a:t>
            </a:r>
            <a:endParaRPr lang="ru-RU" sz="2800" dirty="0"/>
          </a:p>
          <a:p>
            <a:pPr algn="ctr"/>
            <a:r>
              <a:rPr lang="en-US" sz="2800" b="1" dirty="0"/>
              <a:t>290</a:t>
            </a:r>
            <a:r>
              <a:rPr lang="ru-RU" sz="2800" b="1" dirty="0"/>
              <a:t> руб.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A52596-8F40-453A-BBC3-8C539D06D741}"/>
              </a:ext>
            </a:extLst>
          </p:cNvPr>
          <p:cNvSpPr/>
          <p:nvPr/>
        </p:nvSpPr>
        <p:spPr>
          <a:xfrm>
            <a:off x="5660236" y="4424090"/>
            <a:ext cx="5083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Ультразвуковой датчик </a:t>
            </a:r>
            <a:r>
              <a:rPr lang="en-US" sz="2800" dirty="0"/>
              <a:t>HC-SR04</a:t>
            </a:r>
            <a:endParaRPr lang="ru-RU" sz="2800" dirty="0"/>
          </a:p>
          <a:p>
            <a:pPr algn="ctr"/>
            <a:r>
              <a:rPr lang="en-US" sz="2800" b="1" dirty="0"/>
              <a:t>115</a:t>
            </a:r>
            <a:r>
              <a:rPr lang="ru-RU" sz="2800" b="1" dirty="0"/>
              <a:t>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5326349" y="2818931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805097" y="5738585"/>
            <a:ext cx="25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405 руб.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B2BC39-B40E-4C90-AFD4-35BAE7FFC6E6}"/>
              </a:ext>
            </a:extLst>
          </p:cNvPr>
          <p:cNvSpPr/>
          <p:nvPr/>
        </p:nvSpPr>
        <p:spPr>
          <a:xfrm>
            <a:off x="8240820" y="5738586"/>
            <a:ext cx="3679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x4 = </a:t>
            </a:r>
            <a:r>
              <a:rPr lang="en-US" sz="4400" b="1" u="sng" dirty="0"/>
              <a:t>1620 </a:t>
            </a:r>
            <a:r>
              <a:rPr lang="ru-RU" sz="4400" b="1" u="sng" dirty="0"/>
              <a:t>руб.</a:t>
            </a:r>
          </a:p>
        </p:txBody>
      </p:sp>
    </p:spTree>
    <p:extLst>
      <p:ext uri="{BB962C8B-B14F-4D97-AF65-F5344CB8AC3E}">
        <p14:creationId xmlns:p14="http://schemas.microsoft.com/office/powerpoint/2010/main" val="428232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оснащение поста спасателя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1546842" y="4450411"/>
            <a:ext cx="1584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Монитор</a:t>
            </a:r>
          </a:p>
          <a:p>
            <a:pPr algn="ctr"/>
            <a:r>
              <a:rPr lang="ru-RU" sz="2400" b="1" dirty="0"/>
              <a:t>12000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3821198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514157" y="5930115"/>
            <a:ext cx="31636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en-US" sz="4400" b="1" u="sng" dirty="0"/>
              <a:t>23500</a:t>
            </a:r>
            <a:r>
              <a:rPr lang="ru-RU" sz="4400" b="1" u="sng" dirty="0"/>
              <a:t> руб.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82E4D9-FB45-4C2A-B1FB-286BA0A6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856640" y="1906620"/>
            <a:ext cx="2964558" cy="254379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9CDEDFE-F6BE-4418-B16B-E3142EFD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4286390" y="1922816"/>
            <a:ext cx="3264930" cy="22488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C28F93-F866-426A-9203-2FAD979A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68" y="1922816"/>
            <a:ext cx="3006964" cy="240792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7479976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4992575" y="4450410"/>
            <a:ext cx="1852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Orange Pi PC </a:t>
            </a:r>
            <a:endParaRPr lang="ru-RU" sz="2400" dirty="0"/>
          </a:p>
          <a:p>
            <a:pPr algn="ctr"/>
            <a:r>
              <a:rPr lang="ru-RU" sz="2400" b="1" dirty="0"/>
              <a:t>1500 руб.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F00868-91FD-4097-AE14-B22FBF704C3B}"/>
              </a:ext>
            </a:extLst>
          </p:cNvPr>
          <p:cNvSpPr/>
          <p:nvPr/>
        </p:nvSpPr>
        <p:spPr>
          <a:xfrm>
            <a:off x="8454695" y="4450409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Мощный роутер</a:t>
            </a:r>
          </a:p>
          <a:p>
            <a:pPr algn="ctr"/>
            <a:r>
              <a:rPr lang="ru-RU" sz="2400" b="1" dirty="0"/>
              <a:t>10000 руб.</a:t>
            </a:r>
          </a:p>
        </p:txBody>
      </p:sp>
    </p:spTree>
    <p:extLst>
      <p:ext uri="{BB962C8B-B14F-4D97-AF65-F5344CB8AC3E}">
        <p14:creationId xmlns:p14="http://schemas.microsoft.com/office/powerpoint/2010/main" val="331856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браслеты (на 10 чел.)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2345377" y="2739910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4925663" y="2729027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2269692" y="4152804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OLED </a:t>
            </a:r>
            <a:r>
              <a:rPr lang="ru-RU" sz="2400" dirty="0"/>
              <a:t>дисплей 128</a:t>
            </a:r>
            <a:r>
              <a:rPr lang="en-US" sz="2400" dirty="0"/>
              <a:t>x64</a:t>
            </a:r>
          </a:p>
          <a:p>
            <a:pPr algn="ctr"/>
            <a:r>
              <a:rPr lang="en-US" sz="2400" b="1" dirty="0"/>
              <a:t>230</a:t>
            </a:r>
            <a:r>
              <a:rPr lang="ru-RU" sz="2400" b="1" dirty="0"/>
              <a:t> руб.</a:t>
            </a:r>
          </a:p>
        </p:txBody>
      </p:sp>
      <p:pic>
        <p:nvPicPr>
          <p:cNvPr id="19" name="Рисунок 18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F12EACB-27BD-4702-A247-2F5A981EB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204215" y="2319520"/>
            <a:ext cx="2190516" cy="1610223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1BE8823-47B8-4D21-B600-97C3C93232E5}"/>
              </a:ext>
            </a:extLst>
          </p:cNvPr>
          <p:cNvSpPr/>
          <p:nvPr/>
        </p:nvSpPr>
        <p:spPr>
          <a:xfrm>
            <a:off x="110191" y="4152804"/>
            <a:ext cx="2159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Wemos D1 mini</a:t>
            </a:r>
            <a:endParaRPr lang="ru-RU" sz="2400" dirty="0"/>
          </a:p>
          <a:p>
            <a:pPr algn="ctr"/>
            <a:r>
              <a:rPr lang="en-US" sz="2400" b="1" dirty="0"/>
              <a:t>290</a:t>
            </a:r>
            <a:r>
              <a:rPr lang="ru-RU" sz="2400" b="1" dirty="0"/>
              <a:t> руб.</a:t>
            </a:r>
          </a:p>
        </p:txBody>
      </p:sp>
      <p:pic>
        <p:nvPicPr>
          <p:cNvPr id="9" name="Рисунок 8" descr="Изображение выглядит как внешний, черный, улица, сторона&#10;&#10;Автоматически созданное описание">
            <a:extLst>
              <a:ext uri="{FF2B5EF4-FFF2-40B4-BE49-F238E27FC236}">
                <a16:creationId xmlns:a16="http://schemas.microsoft.com/office/drawing/2014/main" id="{18189CE3-4300-4904-B6B7-2F0323AD2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4" r="2963"/>
          <a:stretch/>
        </p:blipFill>
        <p:spPr>
          <a:xfrm>
            <a:off x="2810569" y="2219616"/>
            <a:ext cx="2112553" cy="196062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CA19A150-8541-43B9-8CF2-46E3AAB7D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55" y="2432573"/>
            <a:ext cx="2590230" cy="153471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98027D2-FBF5-4656-81A1-056DBFCD3577}"/>
              </a:ext>
            </a:extLst>
          </p:cNvPr>
          <p:cNvSpPr/>
          <p:nvPr/>
        </p:nvSpPr>
        <p:spPr>
          <a:xfrm>
            <a:off x="5463999" y="4152804"/>
            <a:ext cx="2590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Ультразвуковой</a:t>
            </a:r>
            <a:r>
              <a:rPr lang="en-US" sz="2400" dirty="0"/>
              <a:t> </a:t>
            </a:r>
            <a:r>
              <a:rPr lang="ru-RU" sz="2400" dirty="0"/>
              <a:t>датчик </a:t>
            </a:r>
            <a:r>
              <a:rPr lang="en-US" sz="2400" dirty="0"/>
              <a:t>HC-SR04</a:t>
            </a:r>
            <a:endParaRPr lang="ru-RU" sz="2400" dirty="0"/>
          </a:p>
          <a:p>
            <a:pPr algn="ctr"/>
            <a:r>
              <a:rPr lang="en-US" sz="2400" b="1" dirty="0"/>
              <a:t>115</a:t>
            </a:r>
            <a:r>
              <a:rPr lang="ru-RU" sz="2400" b="1" dirty="0"/>
              <a:t> руб.</a:t>
            </a:r>
          </a:p>
        </p:txBody>
      </p:sp>
      <p:pic>
        <p:nvPicPr>
          <p:cNvPr id="25" name="Рисунок 2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CBFF65B-6F4B-49F6-AD00-7233A6074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0"/>
          <a:stretch/>
        </p:blipFill>
        <p:spPr>
          <a:xfrm>
            <a:off x="8354730" y="2384512"/>
            <a:ext cx="1890819" cy="1630831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F81FBF-7A86-4C39-8573-E0584292F086}"/>
              </a:ext>
            </a:extLst>
          </p:cNvPr>
          <p:cNvSpPr/>
          <p:nvPr/>
        </p:nvSpPr>
        <p:spPr>
          <a:xfrm>
            <a:off x="7889538" y="2739910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B582CCF-3A1C-419C-A635-66BCB8CBF02E}"/>
              </a:ext>
            </a:extLst>
          </p:cNvPr>
          <p:cNvSpPr/>
          <p:nvPr/>
        </p:nvSpPr>
        <p:spPr>
          <a:xfrm>
            <a:off x="8054229" y="4152803"/>
            <a:ext cx="2112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Датчик пульса</a:t>
            </a:r>
            <a:r>
              <a:rPr lang="en-US" sz="2400" dirty="0"/>
              <a:t> MAX30102</a:t>
            </a:r>
            <a:endParaRPr lang="ru-RU" sz="2400" dirty="0"/>
          </a:p>
          <a:p>
            <a:pPr algn="ctr"/>
            <a:r>
              <a:rPr lang="en-US" sz="2400" b="1" dirty="0"/>
              <a:t>2</a:t>
            </a:r>
            <a:r>
              <a:rPr lang="ru-RU" sz="2400" b="1" dirty="0"/>
              <a:t>2</a:t>
            </a:r>
            <a:r>
              <a:rPr lang="en-US" sz="2400" b="1" dirty="0"/>
              <a:t>0</a:t>
            </a:r>
            <a:r>
              <a:rPr lang="ru-RU" sz="2400" b="1" dirty="0"/>
              <a:t> руб.</a:t>
            </a:r>
          </a:p>
        </p:txBody>
      </p:sp>
      <p:pic>
        <p:nvPicPr>
          <p:cNvPr id="29" name="Рисунок 28" descr="Изображение выглядит как другой, фотография, различные, бутерброд&#10;&#10;Автоматически созданное описание">
            <a:extLst>
              <a:ext uri="{FF2B5EF4-FFF2-40B4-BE49-F238E27FC236}">
                <a16:creationId xmlns:a16="http://schemas.microsoft.com/office/drawing/2014/main" id="{B1402A41-4E69-4337-AA03-1F1670E06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5" t="2429" r="49278" b="61106"/>
          <a:stretch/>
        </p:blipFill>
        <p:spPr>
          <a:xfrm rot="16484957">
            <a:off x="10249154" y="2586904"/>
            <a:ext cx="1834994" cy="1226045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B82B4B1-75CF-4ADE-ABDA-D94F2691D131}"/>
              </a:ext>
            </a:extLst>
          </p:cNvPr>
          <p:cNvSpPr/>
          <p:nvPr/>
        </p:nvSpPr>
        <p:spPr>
          <a:xfrm>
            <a:off x="10279829" y="2739910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80BF89-CBAA-4435-AA37-FCD6592D1149}"/>
              </a:ext>
            </a:extLst>
          </p:cNvPr>
          <p:cNvSpPr/>
          <p:nvPr/>
        </p:nvSpPr>
        <p:spPr>
          <a:xfrm>
            <a:off x="10245549" y="4165029"/>
            <a:ext cx="1898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Вибромотор</a:t>
            </a:r>
          </a:p>
          <a:p>
            <a:pPr algn="ctr"/>
            <a:r>
              <a:rPr lang="ru-RU" sz="2400" b="1" dirty="0"/>
              <a:t>10 руб.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50DA04F-D09E-4550-B451-6625B5003BEF}"/>
              </a:ext>
            </a:extLst>
          </p:cNvPr>
          <p:cNvSpPr/>
          <p:nvPr/>
        </p:nvSpPr>
        <p:spPr>
          <a:xfrm>
            <a:off x="805097" y="5738585"/>
            <a:ext cx="259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865 руб.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478C5D1-0B00-4F6C-93D0-D7DAA4F78854}"/>
              </a:ext>
            </a:extLst>
          </p:cNvPr>
          <p:cNvSpPr/>
          <p:nvPr/>
        </p:nvSpPr>
        <p:spPr>
          <a:xfrm>
            <a:off x="8098153" y="5738586"/>
            <a:ext cx="39651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</a:t>
            </a:r>
            <a:r>
              <a:rPr lang="ru-RU" sz="4400" b="1" dirty="0"/>
              <a:t>10</a:t>
            </a:r>
            <a:r>
              <a:rPr lang="en-US" sz="4400" b="1" dirty="0"/>
              <a:t> = </a:t>
            </a:r>
            <a:r>
              <a:rPr lang="ru-RU" sz="4400" b="1" u="sng" dirty="0"/>
              <a:t>8650</a:t>
            </a:r>
            <a:r>
              <a:rPr lang="en-US" sz="4400" b="1" u="sng" dirty="0"/>
              <a:t> </a:t>
            </a:r>
            <a:r>
              <a:rPr lang="ru-RU" sz="4400" b="1" u="sng" dirty="0"/>
              <a:t>руб.</a:t>
            </a:r>
          </a:p>
        </p:txBody>
      </p:sp>
    </p:spTree>
    <p:extLst>
      <p:ext uri="{BB962C8B-B14F-4D97-AF65-F5344CB8AC3E}">
        <p14:creationId xmlns:p14="http://schemas.microsoft.com/office/powerpoint/2010/main" val="155333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итого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510316" y="5930115"/>
            <a:ext cx="3291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u="sng" dirty="0"/>
              <a:t>33 770 руб.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DE64C8A-7404-4B5E-AA46-A31227B30548}"/>
              </a:ext>
            </a:extLst>
          </p:cNvPr>
          <p:cNvSpPr/>
          <p:nvPr/>
        </p:nvSpPr>
        <p:spPr>
          <a:xfrm>
            <a:off x="1752510" y="2824573"/>
            <a:ext cx="88075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1620 руб. + 23500 руб. + 8650 руб.</a:t>
            </a:r>
          </a:p>
        </p:txBody>
      </p:sp>
    </p:spTree>
    <p:extLst>
      <p:ext uri="{BB962C8B-B14F-4D97-AF65-F5344CB8AC3E}">
        <p14:creationId xmlns:p14="http://schemas.microsoft.com/office/powerpoint/2010/main" val="274620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Планы на будущее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2A7207-2136-4B36-A62E-8CA81240650D}"/>
              </a:ext>
            </a:extLst>
          </p:cNvPr>
          <p:cNvSpPr/>
          <p:nvPr/>
        </p:nvSpPr>
        <p:spPr>
          <a:xfrm>
            <a:off x="545869" y="1367059"/>
            <a:ext cx="1122812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 из его прототипа </a:t>
            </a:r>
            <a:r>
              <a:rPr lang="ru-RU" sz="2800" i="1" dirty="0"/>
              <a:t>(</a:t>
            </a:r>
            <a:r>
              <a:rPr lang="ru-RU" sz="2800" i="1" dirty="0" err="1"/>
              <a:t>влагозащита</a:t>
            </a:r>
            <a:r>
              <a:rPr lang="ru-RU" sz="2800" i="1" dirty="0"/>
              <a:t>, компактное расположение элементов – браслет не должен быть громоздким)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более мощные и пригодные для работы в воде УЗ передатчики и приёмники на место </a:t>
            </a:r>
            <a:r>
              <a:rPr lang="en-US" sz="2800" dirty="0"/>
              <a:t>HC-SR04;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определиться с моделью роутера </a:t>
            </a:r>
            <a:r>
              <a:rPr lang="ru-RU" sz="2800" i="1" dirty="0"/>
              <a:t>(он должен быть мощным для того, чтобы покрыть всю область для плавания)</a:t>
            </a:r>
            <a:r>
              <a:rPr lang="ru-RU" sz="2800" dirty="0"/>
              <a:t> и монитора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добавить датчик глубины – сигнал тревоги должен приходить спасателю при долгом погружении пловца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браслет-целеуказатель для спасателя, показывающий, куда ему плыть для спасения человека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интегрировать в систему дрон для выброса спасательного круга.</a:t>
            </a:r>
          </a:p>
        </p:txBody>
      </p:sp>
    </p:spTree>
    <p:extLst>
      <p:ext uri="{BB962C8B-B14F-4D97-AF65-F5344CB8AC3E}">
        <p14:creationId xmlns:p14="http://schemas.microsoft.com/office/powerpoint/2010/main" val="361152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A0BE3-5901-4DDC-BD9B-DBFD992C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8649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527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Введение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376816" y="1324066"/>
            <a:ext cx="11767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Данный проект создан для того, чтобы обезопасить пловцов в акватории и облегчить работу спасателя. При его выполнении я поставил перед собой следующие задачи</a:t>
            </a:r>
            <a:r>
              <a:rPr lang="en-US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изучить различные технологии позиционирования объектов и выбрать подходящую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компонентную базу (микроконтроллер</a:t>
            </a:r>
            <a:r>
              <a:rPr lang="en-US" sz="2800" dirty="0"/>
              <a:t>, </a:t>
            </a:r>
            <a:r>
              <a:rPr lang="ru-RU" sz="2800" dirty="0"/>
              <a:t>микрокомпьютер, ультразвуковые модули и т.д.)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собрать аппаратную часть проекта и создать программную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протестировать и подготовить к защите проект.</a:t>
            </a:r>
          </a:p>
          <a:p>
            <a:r>
              <a:rPr lang="ru-RU" sz="2800" b="1" dirty="0"/>
              <a:t>Целевая аудитория</a:t>
            </a:r>
            <a:r>
              <a:rPr lang="en-US" sz="2800" b="1" dirty="0"/>
              <a:t> </a:t>
            </a:r>
            <a:r>
              <a:rPr lang="en-US" sz="2800" dirty="0"/>
              <a:t>– </a:t>
            </a:r>
            <a:r>
              <a:rPr lang="ru-RU" sz="2800" dirty="0"/>
              <a:t>представители курортного бизнеса, организующие отдых вблизи водоёмов.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внешний, пляж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4B9AA950-38B9-40B0-8863-3E2E5B9DE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" b="137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Актуальность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58122B9-BD7E-4D77-AC08-40EFF77F258B}"/>
              </a:ext>
            </a:extLst>
          </p:cNvPr>
          <p:cNvGrpSpPr/>
          <p:nvPr/>
        </p:nvGrpSpPr>
        <p:grpSpPr>
          <a:xfrm>
            <a:off x="66675" y="3911614"/>
            <a:ext cx="2670629" cy="2946376"/>
            <a:chOff x="0" y="897815"/>
            <a:chExt cx="3863975" cy="3902785"/>
          </a:xfrm>
        </p:grpSpPr>
        <p:graphicFrame>
          <p:nvGraphicFramePr>
            <p:cNvPr id="5" name="Диаграмма 4">
              <a:extLst>
                <a:ext uri="{FF2B5EF4-FFF2-40B4-BE49-F238E27FC236}">
                  <a16:creationId xmlns:a16="http://schemas.microsoft.com/office/drawing/2014/main" id="{E1DE05FC-5A54-47AD-A1A1-1A6EF4CA9B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6806370"/>
                </p:ext>
              </p:extLst>
            </p:nvPr>
          </p:nvGraphicFramePr>
          <p:xfrm>
            <a:off x="0" y="1076325"/>
            <a:ext cx="3863975" cy="37242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DD1741-E295-4983-BF58-A8017E1F0A46}"/>
                </a:ext>
              </a:extLst>
            </p:cNvPr>
            <p:cNvSpPr txBox="1"/>
            <p:nvPr/>
          </p:nvSpPr>
          <p:spPr>
            <a:xfrm rot="728318">
              <a:off x="1983503" y="897815"/>
              <a:ext cx="836184" cy="52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</a:rPr>
                <a:t>7 %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ABD7E3-1535-4AAD-8D77-6BEB8C4F2923}"/>
              </a:ext>
            </a:extLst>
          </p:cNvPr>
          <p:cNvSpPr txBox="1"/>
          <p:nvPr/>
        </p:nvSpPr>
        <p:spPr>
          <a:xfrm>
            <a:off x="5501148" y="432619"/>
            <a:ext cx="2541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&gt;320 000 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человек в год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7CB83-3C5F-43CC-94E5-C05566A7E3F6}"/>
              </a:ext>
            </a:extLst>
          </p:cNvPr>
          <p:cNvSpPr txBox="1"/>
          <p:nvPr/>
        </p:nvSpPr>
        <p:spPr>
          <a:xfrm>
            <a:off x="5169299" y="1352245"/>
            <a:ext cx="3205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погибают от утоплений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95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внутренний, сидит, часы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96D22C4-A122-4A2D-9C78-69A7D5A9E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6105" r="6117" b="3769"/>
          <a:stretch/>
        </p:blipFill>
        <p:spPr>
          <a:xfrm>
            <a:off x="7656626" y="1316750"/>
            <a:ext cx="2488676" cy="24981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Аналоги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A38800-8BA3-4142-A6DA-B5636CF411F3}"/>
              </a:ext>
            </a:extLst>
          </p:cNvPr>
          <p:cNvSpPr/>
          <p:nvPr/>
        </p:nvSpPr>
        <p:spPr>
          <a:xfrm>
            <a:off x="2313937" y="6113135"/>
            <a:ext cx="1835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GUARDIAN</a:t>
            </a:r>
            <a:endParaRPr lang="ru-RU" sz="2800" b="1" dirty="0"/>
          </a:p>
        </p:txBody>
      </p:sp>
      <p:pic>
        <p:nvPicPr>
          <p:cNvPr id="10" name="Рисунок 9" descr="Изображение выглядит как монитор, коробк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54324D89-8848-448B-932F-5B7527E6C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7" t="8723" r="15355" b="6462"/>
          <a:stretch/>
        </p:blipFill>
        <p:spPr>
          <a:xfrm>
            <a:off x="10189884" y="1450715"/>
            <a:ext cx="1954491" cy="242356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C9733CD-2396-435B-BA16-130F479F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1" t="12655" r="16131" b="12577"/>
          <a:stretch/>
        </p:blipFill>
        <p:spPr>
          <a:xfrm>
            <a:off x="8900964" y="3874277"/>
            <a:ext cx="1954491" cy="213649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753EDA-98F3-4469-B31D-AE58081F18DB}"/>
              </a:ext>
            </a:extLst>
          </p:cNvPr>
          <p:cNvSpPr/>
          <p:nvPr/>
        </p:nvSpPr>
        <p:spPr>
          <a:xfrm>
            <a:off x="9548247" y="6113135"/>
            <a:ext cx="1194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Sentag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981706-DCDF-484F-8791-F271975C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249" y="1973942"/>
            <a:ext cx="4572000" cy="282892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проигры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621621BB-A5C8-419E-AC88-F3981B395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95" t="10154" r="10049" b="4029"/>
          <a:stretch/>
        </p:blipFill>
        <p:spPr>
          <a:xfrm>
            <a:off x="184693" y="1973942"/>
            <a:ext cx="2129244" cy="4560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93B673B-A206-46AE-8990-CDBDDA939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583" y="3468593"/>
            <a:ext cx="2129245" cy="3462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B20C84-979E-44D3-A4A3-05865AB3C5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07" t="8030" r="3723" b="2733"/>
          <a:stretch/>
        </p:blipFill>
        <p:spPr>
          <a:xfrm>
            <a:off x="1975859" y="4017865"/>
            <a:ext cx="1870692" cy="1818568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BDACF51-8028-462B-BBD8-4D5181C74A23}"/>
              </a:ext>
            </a:extLst>
          </p:cNvPr>
          <p:cNvSpPr/>
          <p:nvPr/>
        </p:nvSpPr>
        <p:spPr>
          <a:xfrm>
            <a:off x="5878564" y="6113904"/>
            <a:ext cx="1511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SwimEye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625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9407" y="5059192"/>
            <a:ext cx="6432472" cy="111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 err="1">
                <a:solidFill>
                  <a:srgbClr val="000000"/>
                </a:solidFill>
                <a:latin typeface="+mj-lt"/>
              </a:rPr>
              <a:t>Описание</a:t>
            </a:r>
            <a:r>
              <a:rPr lang="en-US" sz="4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+mj-lt"/>
              </a:rPr>
              <a:t>реализации</a:t>
            </a:r>
            <a:endParaRPr lang="en-US" sz="4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Рисунок 16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28D1512C-D86F-4E1A-92CB-A756EC03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08" y="200034"/>
            <a:ext cx="2329681" cy="1380335"/>
          </a:xfrm>
          <a:prstGeom prst="rect">
            <a:avLst/>
          </a:prstGeom>
        </p:spPr>
      </p:pic>
      <p:sp>
        <p:nvSpPr>
          <p:cNvPr id="41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B8363D7D-3FC3-4995-866C-3B88B0DF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50" y="1402207"/>
            <a:ext cx="2254110" cy="1380642"/>
          </a:xfrm>
          <a:prstGeom prst="rect">
            <a:avLst/>
          </a:prstGeom>
        </p:spPr>
      </p:pic>
      <p:sp>
        <p:nvSpPr>
          <p:cNvPr id="45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7B7FC760-A60E-4967-A538-3B24FB15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73" y="758151"/>
            <a:ext cx="2268558" cy="1451877"/>
          </a:xfrm>
          <a:prstGeom prst="rect">
            <a:avLst/>
          </a:prstGeom>
        </p:spPr>
      </p:pic>
      <p:pic>
        <p:nvPicPr>
          <p:cNvPr id="7" name="Рисунок 6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6E5AB19A-1F39-4A19-A46A-8DE83F41B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95" y="3691781"/>
            <a:ext cx="2639607" cy="263960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8CC0B57-AB7D-4D4A-8307-7AE5A281B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CF7B09-39BB-47AD-B97A-459C2876B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217466" y="1146048"/>
            <a:ext cx="3296412" cy="28285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Аппаратная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96139D-7D34-46A1-A177-C60B4CBEC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185984" y="4066031"/>
            <a:ext cx="3264930" cy="22488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693C8E-0B72-4252-B2B7-BC7AEB95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868" y="2303669"/>
            <a:ext cx="3006964" cy="240792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3EDCC27-7A79-40B9-8D8A-4A56DC440EE0}"/>
              </a:ext>
            </a:extLst>
          </p:cNvPr>
          <p:cNvCxnSpPr/>
          <p:nvPr/>
        </p:nvCxnSpPr>
        <p:spPr>
          <a:xfrm>
            <a:off x="3559970" y="3645408"/>
            <a:ext cx="70455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63AB8AB-F064-4DD6-8236-071B3713DBF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516274" y="2182368"/>
            <a:ext cx="2361670" cy="55473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C16275-EEA5-480D-BE67-9DE4E168C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9" r="7066"/>
          <a:stretch/>
        </p:blipFill>
        <p:spPr>
          <a:xfrm>
            <a:off x="8025819" y="2686151"/>
            <a:ext cx="1826480" cy="1342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840624-483B-4A47-8C37-61B358DCB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11" t="13334" r="21022" b="16711"/>
          <a:stretch/>
        </p:blipFill>
        <p:spPr>
          <a:xfrm>
            <a:off x="9789335" y="3500536"/>
            <a:ext cx="2295782" cy="281430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FC5B331-F402-43CE-9E6D-B46E126662C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516274" y="3688562"/>
            <a:ext cx="2273061" cy="121912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23A1F9-6C8B-4181-A52E-AF6CFD939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24" y="1191577"/>
            <a:ext cx="2128071" cy="12608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9F8098-A6CE-4A15-98E8-CAE7FAFD13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18"/>
          <a:stretch/>
        </p:blipFill>
        <p:spPr>
          <a:xfrm>
            <a:off x="9877944" y="963930"/>
            <a:ext cx="2128072" cy="24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Программная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F90C4C5-1BB5-49C3-B99F-58EF3C14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03196">
            <a:off x="8276609" y="2946498"/>
            <a:ext cx="3168650" cy="14867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6F828D-7419-4A5A-86BD-41895E2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47" y="3304725"/>
            <a:ext cx="2711379" cy="29287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FEEB4C73-9226-4DE7-9C71-FF94DA2A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83" y="1901594"/>
            <a:ext cx="2254110" cy="138064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93C37C1-3ACF-4376-979D-209425AE0BEA}"/>
              </a:ext>
            </a:extLst>
          </p:cNvPr>
          <p:cNvSpPr txBox="1">
            <a:spLocks/>
          </p:cNvSpPr>
          <p:nvPr/>
        </p:nvSpPr>
        <p:spPr>
          <a:xfrm>
            <a:off x="5306127" y="6186640"/>
            <a:ext cx="2924417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Трилатерация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2964CD-4BC4-49E4-893B-723026A15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0" r="12240"/>
          <a:stretch/>
        </p:blipFill>
        <p:spPr>
          <a:xfrm>
            <a:off x="276262" y="1254151"/>
            <a:ext cx="2379900" cy="23012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B674DD9-5C86-423A-801F-910D59BE9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49" r="5941"/>
          <a:stretch/>
        </p:blipFill>
        <p:spPr>
          <a:xfrm>
            <a:off x="303307" y="4206218"/>
            <a:ext cx="2276871" cy="236579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AE5D8E-0152-47B4-830F-C38C380B39E0}"/>
              </a:ext>
            </a:extLst>
          </p:cNvPr>
          <p:cNvSpPr txBox="1">
            <a:spLocks/>
          </p:cNvSpPr>
          <p:nvPr/>
        </p:nvSpPr>
        <p:spPr>
          <a:xfrm>
            <a:off x="409825" y="3641116"/>
            <a:ext cx="2215619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  <a:latin typeface="+mj-lt"/>
              </a:rPr>
              <a:t>PlatformIO</a:t>
            </a:r>
            <a:endParaRPr lang="ru-RU" sz="3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1E997A-D1B5-4551-998D-2F17DBD9C2E9}"/>
              </a:ext>
            </a:extLst>
          </p:cNvPr>
          <p:cNvSpPr/>
          <p:nvPr/>
        </p:nvSpPr>
        <p:spPr>
          <a:xfrm>
            <a:off x="121920" y="1011936"/>
            <a:ext cx="2711379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769E84-38D2-4080-9014-1C2115314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42" y="1185368"/>
            <a:ext cx="3443909" cy="69373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16E51B9-7C3D-4BE9-8907-FE5D49A07A2B}"/>
              </a:ext>
            </a:extLst>
          </p:cNvPr>
          <p:cNvSpPr/>
          <p:nvPr/>
        </p:nvSpPr>
        <p:spPr>
          <a:xfrm>
            <a:off x="4948905" y="1011935"/>
            <a:ext cx="3590328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99D4BBF-6E77-4C80-A639-D2860D222EA6}"/>
              </a:ext>
            </a:extLst>
          </p:cNvPr>
          <p:cNvSpPr txBox="1">
            <a:spLocks/>
          </p:cNvSpPr>
          <p:nvPr/>
        </p:nvSpPr>
        <p:spPr>
          <a:xfrm>
            <a:off x="8662066" y="2000161"/>
            <a:ext cx="3590328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Клиентская часть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9F0FC4-C065-414F-8881-4308273A4A3F}"/>
              </a:ext>
            </a:extLst>
          </p:cNvPr>
          <p:cNvSpPr/>
          <p:nvPr/>
        </p:nvSpPr>
        <p:spPr>
          <a:xfrm>
            <a:off x="8662066" y="2000161"/>
            <a:ext cx="3482309" cy="565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12179F-35D6-48A3-AF01-AAF93D34DA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00" t="40889" r="7237" b="41807"/>
          <a:stretch/>
        </p:blipFill>
        <p:spPr>
          <a:xfrm>
            <a:off x="2945901" y="1025336"/>
            <a:ext cx="1890402" cy="506900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72ECA91-A94E-43E9-8A7E-773A7DAD1950}"/>
              </a:ext>
            </a:extLst>
          </p:cNvPr>
          <p:cNvCxnSpPr>
            <a:cxnSpLocks/>
          </p:cNvCxnSpPr>
          <p:nvPr/>
        </p:nvCxnSpPr>
        <p:spPr>
          <a:xfrm>
            <a:off x="2982246" y="1695958"/>
            <a:ext cx="181771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B97FE7F-9A55-4421-ACB7-439F637F8EC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flipH="1">
            <a:off x="8539233" y="2565263"/>
            <a:ext cx="1863988" cy="130935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7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616" y="167038"/>
            <a:ext cx="9135667" cy="565102"/>
          </a:xfrm>
        </p:spPr>
        <p:txBody>
          <a:bodyPr/>
          <a:lstStyle/>
          <a:p>
            <a:r>
              <a:rPr lang="ru-RU" sz="3600" dirty="0"/>
              <a:t>Программная часть (Клиентский интерфейс)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9288BB-6285-4BAC-8ACA-F536021B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1" y="1242007"/>
            <a:ext cx="9475564" cy="53300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B810B-0277-40E3-B995-77AA5516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220" y="1278164"/>
            <a:ext cx="2273061" cy="227306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8854FD-3FBF-454E-8462-9AAF2F862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6" t="8970" r="14668" b="7050"/>
          <a:stretch/>
        </p:blipFill>
        <p:spPr>
          <a:xfrm>
            <a:off x="9675283" y="3780663"/>
            <a:ext cx="2360936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+mj-lt"/>
              </a:rPr>
              <a:t>Энергопотребление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калькулятор, цепь&#10;&#10;Автоматически созданное описание">
            <a:extLst>
              <a:ext uri="{FF2B5EF4-FFF2-40B4-BE49-F238E27FC236}">
                <a16:creationId xmlns:a16="http://schemas.microsoft.com/office/drawing/2014/main" id="{EA3BE16D-8ABC-4526-A19F-8989754A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58" t="15838" r="14027" b="-4"/>
          <a:stretch/>
        </p:blipFill>
        <p:spPr>
          <a:xfrm>
            <a:off x="-145278" y="718419"/>
            <a:ext cx="5145716" cy="5319427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6094105" y="2237045"/>
            <a:ext cx="5373995" cy="425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Wemos D1 mini: </a:t>
            </a:r>
            <a:r>
              <a:rPr lang="en-US" sz="2800" dirty="0">
                <a:solidFill>
                  <a:srgbClr val="000000"/>
                </a:solidFill>
              </a:rPr>
              <a:t>70 </a:t>
            </a:r>
            <a:r>
              <a:rPr lang="en-US" sz="2800" dirty="0" err="1">
                <a:solidFill>
                  <a:srgbClr val="000000"/>
                </a:solidFill>
              </a:rPr>
              <a:t>мА</a:t>
            </a:r>
            <a:endParaRPr lang="en-US" sz="28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MAX30102:</a:t>
            </a:r>
            <a:r>
              <a:rPr lang="en-US" sz="2800" dirty="0">
                <a:solidFill>
                  <a:srgbClr val="000000"/>
                </a:solidFill>
              </a:rPr>
              <a:t> 30 </a:t>
            </a:r>
            <a:r>
              <a:rPr lang="en-US" sz="2800" dirty="0" err="1">
                <a:solidFill>
                  <a:srgbClr val="000000"/>
                </a:solidFill>
              </a:rPr>
              <a:t>мА</a:t>
            </a:r>
            <a:endParaRPr lang="en-US" sz="28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OLED </a:t>
            </a:r>
            <a:r>
              <a:rPr lang="en-US" sz="2800" b="1" dirty="0" err="1">
                <a:solidFill>
                  <a:srgbClr val="000000"/>
                </a:solidFill>
              </a:rPr>
              <a:t>дисплей</a:t>
            </a:r>
            <a:r>
              <a:rPr lang="en-US" sz="2800" b="1" dirty="0">
                <a:solidFill>
                  <a:srgbClr val="000000"/>
                </a:solidFill>
              </a:rPr>
              <a:t>: </a:t>
            </a:r>
            <a:r>
              <a:rPr lang="en-US" sz="2800" dirty="0">
                <a:solidFill>
                  <a:srgbClr val="000000"/>
                </a:solidFill>
              </a:rPr>
              <a:t>10 </a:t>
            </a:r>
            <a:r>
              <a:rPr lang="en-US" sz="2800" dirty="0" err="1">
                <a:solidFill>
                  <a:srgbClr val="000000"/>
                </a:solidFill>
              </a:rPr>
              <a:t>мА</a:t>
            </a:r>
            <a:endParaRPr lang="en-US" sz="28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</a:rPr>
              <a:t>Всего</a:t>
            </a:r>
            <a:r>
              <a:rPr lang="en-US" sz="2800" b="1" dirty="0">
                <a:solidFill>
                  <a:srgbClr val="000000"/>
                </a:solidFill>
              </a:rPr>
              <a:t>: </a:t>
            </a:r>
            <a:r>
              <a:rPr lang="en-US" sz="2800" u="sng" dirty="0">
                <a:solidFill>
                  <a:srgbClr val="000000"/>
                </a:solidFill>
              </a:rPr>
              <a:t>110 </a:t>
            </a:r>
            <a:r>
              <a:rPr lang="en-US" sz="2800" u="sng" dirty="0" err="1">
                <a:solidFill>
                  <a:srgbClr val="000000"/>
                </a:solidFill>
              </a:rPr>
              <a:t>мА</a:t>
            </a:r>
            <a:r>
              <a:rPr lang="en-US" sz="2800" u="sng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rgbClr val="000000"/>
                </a:solidFill>
              </a:rPr>
              <a:t>Выходит</a:t>
            </a:r>
            <a:r>
              <a:rPr lang="en-US" sz="2800" dirty="0">
                <a:solidFill>
                  <a:srgbClr val="000000"/>
                </a:solidFill>
              </a:rPr>
              <a:t>, </a:t>
            </a:r>
            <a:r>
              <a:rPr lang="en-US" sz="2800" dirty="0" err="1">
                <a:solidFill>
                  <a:srgbClr val="000000"/>
                </a:solidFill>
              </a:rPr>
              <a:t>что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лучше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всего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для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питания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устройства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подойдёт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аккумулятор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для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смарт-часов</a:t>
            </a:r>
            <a:r>
              <a:rPr lang="en-US" sz="2800" dirty="0">
                <a:solidFill>
                  <a:srgbClr val="000000"/>
                </a:solidFill>
              </a:rPr>
              <a:t> (</a:t>
            </a:r>
            <a:r>
              <a:rPr lang="en-US" sz="2800" dirty="0" err="1">
                <a:solidFill>
                  <a:srgbClr val="000000"/>
                </a:solidFill>
              </a:rPr>
              <a:t>необходима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ёмкость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около</a:t>
            </a:r>
            <a:r>
              <a:rPr lang="en-US" sz="2800" dirty="0">
                <a:solidFill>
                  <a:srgbClr val="000000"/>
                </a:solidFill>
              </a:rPr>
              <a:t> 500 </a:t>
            </a:r>
            <a:r>
              <a:rPr lang="en-US" sz="2800" dirty="0" err="1">
                <a:solidFill>
                  <a:srgbClr val="000000"/>
                </a:solidFill>
              </a:rPr>
              <a:t>мАч</a:t>
            </a:r>
            <a:r>
              <a:rPr lang="en-US" sz="2800" dirty="0">
                <a:solidFill>
                  <a:srgbClr val="000000"/>
                </a:solidFill>
              </a:rPr>
              <a:t>).</a:t>
            </a:r>
          </a:p>
        </p:txBody>
      </p:sp>
      <p:pic>
        <p:nvPicPr>
          <p:cNvPr id="32" name="Рисунок 3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F636C34-2BF8-401F-83EB-3A618028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58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421</Words>
  <Application>Microsoft Office PowerPoint</Application>
  <PresentationFormat>Широкоэкранный</PresentationFormat>
  <Paragraphs>89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Тема Office</vt:lpstr>
      <vt:lpstr>Проект «Помощник спасателя»</vt:lpstr>
      <vt:lpstr>Введение</vt:lpstr>
      <vt:lpstr>Актуальность</vt:lpstr>
      <vt:lpstr>Аналоги</vt:lpstr>
      <vt:lpstr>Описание реализации</vt:lpstr>
      <vt:lpstr>Аппаратная часть</vt:lpstr>
      <vt:lpstr>Программная часть</vt:lpstr>
      <vt:lpstr>Программная часть (Клиентский интерфейс)</vt:lpstr>
      <vt:lpstr>Энергопотребление</vt:lpstr>
      <vt:lpstr>Стоимость системы</vt:lpstr>
      <vt:lpstr>Стоимость системы</vt:lpstr>
      <vt:lpstr>Стоимость системы</vt:lpstr>
      <vt:lpstr>Стоимость системы</vt:lpstr>
      <vt:lpstr>Планы на будущее</vt:lpstr>
      <vt:lpstr>Спасибо за внимание!</vt:lpstr>
      <vt:lpstr>Проект «Помощник спасателя»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«Помощник спасателя»</dc:title>
  <dc:creator>user</dc:creator>
  <cp:lastModifiedBy>user</cp:lastModifiedBy>
  <cp:revision>30</cp:revision>
  <dcterms:created xsi:type="dcterms:W3CDTF">2020-06-05T11:11:19Z</dcterms:created>
  <dcterms:modified xsi:type="dcterms:W3CDTF">2020-06-05T12:14:34Z</dcterms:modified>
</cp:coreProperties>
</file>